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2"/>
  </p:notesMasterIdLst>
  <p:sldIdLst>
    <p:sldId id="256" r:id="rId6"/>
    <p:sldId id="288" r:id="rId7"/>
    <p:sldId id="269" r:id="rId8"/>
    <p:sldId id="270" r:id="rId9"/>
    <p:sldId id="257" r:id="rId10"/>
    <p:sldId id="260" r:id="rId11"/>
    <p:sldId id="283" r:id="rId12"/>
    <p:sldId id="264" r:id="rId13"/>
    <p:sldId id="265" r:id="rId14"/>
    <p:sldId id="266" r:id="rId15"/>
    <p:sldId id="267" r:id="rId16"/>
    <p:sldId id="259" r:id="rId17"/>
    <p:sldId id="287" r:id="rId18"/>
    <p:sldId id="284" r:id="rId19"/>
    <p:sldId id="285" r:id="rId20"/>
    <p:sldId id="28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32374-27B6-4A2E-B3AB-13C4E24A5F96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D1FBF-9B6B-4C27-AD04-0017C43633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6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F95FC4-74CC-4BC5-AE40-F8226AEE9AD6}" type="slidenum">
              <a:rPr lang="nl-NL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126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57C30-E515-4FAC-BE89-7580F3C2FA68}" type="slidenum">
              <a:rPr lang="nl-NL" smtClean="0">
                <a:solidFill>
                  <a:prstClr val="black"/>
                </a:solidFill>
              </a:rPr>
              <a:pPr/>
              <a:t>12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655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57C30-E515-4FAC-BE89-7580F3C2FA68}" type="slidenum">
              <a:rPr lang="nl-NL" smtClean="0">
                <a:solidFill>
                  <a:prstClr val="black"/>
                </a:solidFill>
              </a:rPr>
              <a:pPr/>
              <a:t>13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276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4825"/>
            <a:ext cx="4479925" cy="25209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987425" y="3194208"/>
            <a:ext cx="7899400" cy="30260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Shape 339"/>
          <p:cNvSpPr txBox="1">
            <a:spLocks noGrp="1"/>
          </p:cNvSpPr>
          <p:nvPr>
            <p:ph type="sldNum" idx="12"/>
          </p:nvPr>
        </p:nvSpPr>
        <p:spPr>
          <a:xfrm>
            <a:off x="5593123" y="6387250"/>
            <a:ext cx="4278841" cy="3362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nl-NL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1975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4825"/>
            <a:ext cx="4479925" cy="25209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987425" y="3194208"/>
            <a:ext cx="7899400" cy="30260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Shape 352"/>
          <p:cNvSpPr txBox="1">
            <a:spLocks noGrp="1"/>
          </p:cNvSpPr>
          <p:nvPr>
            <p:ph type="sldNum" idx="12"/>
          </p:nvPr>
        </p:nvSpPr>
        <p:spPr>
          <a:xfrm>
            <a:off x="5593123" y="6387250"/>
            <a:ext cx="4278841" cy="3362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nl-NL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9798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0D0FB-753F-4F0D-93F8-BE0FE9FA03DD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B105-DDFB-40D2-85C8-D3088879ABD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4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0D0FB-753F-4F0D-93F8-BE0FE9FA03DD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B105-DDFB-40D2-85C8-D3088879ABD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5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0D0FB-753F-4F0D-93F8-BE0FE9FA03DD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B105-DDFB-40D2-85C8-D3088879ABD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2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7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2086830"/>
            <a:ext cx="10972800" cy="4039333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/>
            </a:lvl1pPr>
            <a:lvl2pPr marL="6286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800"/>
            </a:lvl2pPr>
            <a:lvl3pPr marL="896938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600"/>
            </a:lvl3pPr>
            <a:lvl4pPr marL="1255713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/>
            </a:lvl4pPr>
            <a:lvl5pPr marL="161290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de </a:t>
            </a:r>
            <a:r>
              <a:rPr lang="en-US" dirty="0" err="1" smtClean="0"/>
              <a:t>tekststijl</a:t>
            </a:r>
            <a:r>
              <a:rPr lang="en-US" dirty="0" smtClean="0"/>
              <a:t> van het model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bewerken</a:t>
            </a:r>
            <a:endParaRPr lang="en-US" dirty="0" smtClean="0"/>
          </a:p>
          <a:p>
            <a:pPr lvl="1"/>
            <a:r>
              <a:rPr lang="en-US" dirty="0" err="1" smtClean="0"/>
              <a:t>Tweede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Derde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Vierde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Vijfde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AE1B7-0997-4F4D-AAB6-52E952229159}" type="slidenum">
              <a:rPr lang="nl-NL">
                <a:solidFill>
                  <a:prstClr val="white"/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740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0791" y="1266583"/>
            <a:ext cx="10363200" cy="1362075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en-US" dirty="0" err="1" smtClean="0"/>
              <a:t>Titelstijl</a:t>
            </a:r>
            <a:r>
              <a:rPr lang="en-US" dirty="0" smtClean="0"/>
              <a:t> van model </a:t>
            </a:r>
            <a:r>
              <a:rPr lang="en-US" dirty="0" err="1" smtClean="0"/>
              <a:t>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90791" y="2659950"/>
            <a:ext cx="10363200" cy="1500187"/>
          </a:xfrm>
        </p:spPr>
        <p:txBody>
          <a:bodyPr tIns="0">
            <a:normAutofit/>
          </a:bodyPr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>
          <a:xfrm>
            <a:off x="11355917" y="6489701"/>
            <a:ext cx="83608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AC564-CC80-48C0-B4D9-2A799CB1A585}" type="slidenum">
              <a:rPr lang="nl-NL">
                <a:solidFill>
                  <a:prstClr val="white"/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85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2086830"/>
            <a:ext cx="5384800" cy="4039333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/>
            </a:lvl1pPr>
            <a:lvl2pPr marL="6286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800"/>
            </a:lvl2pPr>
            <a:lvl3pPr marL="896938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600"/>
            </a:lvl3pPr>
            <a:lvl4pPr marL="1255713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/>
            </a:lvl4pPr>
            <a:lvl5pPr marL="161290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 dirty="0"/>
          </a:p>
        </p:txBody>
      </p:sp>
      <p:sp>
        <p:nvSpPr>
          <p:cNvPr id="8" name="Tijdelijke aanduiding voor inhoud 2"/>
          <p:cNvSpPr>
            <a:spLocks noGrp="1"/>
          </p:cNvSpPr>
          <p:nvPr>
            <p:ph sz="half" idx="13"/>
          </p:nvPr>
        </p:nvSpPr>
        <p:spPr>
          <a:xfrm>
            <a:off x="6197600" y="2085609"/>
            <a:ext cx="5384800" cy="4039333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/>
            </a:lvl1pPr>
            <a:lvl2pPr marL="6286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800"/>
            </a:lvl2pPr>
            <a:lvl3pPr marL="896938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600"/>
            </a:lvl3pPr>
            <a:lvl4pPr marL="1255713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/>
            </a:lvl4pPr>
            <a:lvl5pPr marL="161290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85959-2D0C-46F9-B507-26E317F78CF1}" type="slidenum">
              <a:rPr lang="nl-NL">
                <a:solidFill>
                  <a:prstClr val="white"/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131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2086830"/>
            <a:ext cx="10972800" cy="4039333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/>
            </a:lvl1pPr>
            <a:lvl2pPr marL="6286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800"/>
            </a:lvl2pPr>
            <a:lvl3pPr marL="896938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600"/>
            </a:lvl3pPr>
            <a:lvl4pPr marL="1255713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/>
            </a:lvl4pPr>
            <a:lvl5pPr marL="161290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17CCC-9EA3-430A-9D5B-5DBA2C30C26F}" type="slidenum">
              <a:rPr lang="nl-NL">
                <a:solidFill>
                  <a:prstClr val="white"/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936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26448" y="2055235"/>
            <a:ext cx="10972800" cy="11430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EC2B9-4352-4671-BFAF-DC5591FA6BF9}" type="slidenum">
              <a:rPr lang="nl-NL">
                <a:solidFill>
                  <a:prstClr val="white"/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316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81052-94A9-4DA9-807F-2ECF047D4582}" type="slidenum">
              <a:rPr lang="nl-NL">
                <a:solidFill>
                  <a:prstClr val="white"/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0D0FB-753F-4F0D-93F8-BE0FE9FA03DD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B105-DDFB-40D2-85C8-D3088879ABD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76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0D0FB-753F-4F0D-93F8-BE0FE9FA03DD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B105-DDFB-40D2-85C8-D3088879ABD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2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0D0FB-753F-4F0D-93F8-BE0FE9FA03DD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B105-DDFB-40D2-85C8-D3088879ABD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3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0D0FB-753F-4F0D-93F8-BE0FE9FA03DD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B105-DDFB-40D2-85C8-D3088879ABD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33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0D0FB-753F-4F0D-93F8-BE0FE9FA03DD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B105-DDFB-40D2-85C8-D3088879ABD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2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0D0FB-753F-4F0D-93F8-BE0FE9FA03DD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B105-DDFB-40D2-85C8-D3088879ABD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32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0D0FB-753F-4F0D-93F8-BE0FE9FA03DD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B105-DDFB-40D2-85C8-D3088879ABD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8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0D0FB-753F-4F0D-93F8-BE0FE9FA03DD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B105-DDFB-40D2-85C8-D3088879ABD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9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0D0FB-753F-4F0D-93F8-BE0FE9FA03DD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AB105-DDFB-40D2-85C8-D3088879ABD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1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944563"/>
            <a:ext cx="109728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Titelstijl van model bewerken</a:t>
            </a:r>
            <a:endParaRPr lang="nl-NL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609600" y="2100263"/>
            <a:ext cx="10972800" cy="402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 smtClean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9600" y="612457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 defTabSz="457200"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1006667" y="6124576"/>
            <a:ext cx="836084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FC3539B-1203-4C1E-B2FD-F1C53B35DA3C}" type="slidenum">
              <a:rPr lang="nl-NL" smtClean="0">
                <a:solidFill>
                  <a:prstClr val="white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15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 cap="all">
          <a:solidFill>
            <a:srgbClr val="25167A"/>
          </a:solidFill>
          <a:latin typeface="Arial"/>
          <a:ea typeface="ＭＳ Ｐゴシック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25167A"/>
          </a:solidFill>
          <a:latin typeface="Arial" charset="0"/>
          <a:ea typeface="ＭＳ Ｐゴシック" charset="-128"/>
          <a:cs typeface="Arial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25167A"/>
          </a:solidFill>
          <a:latin typeface="Arial" charset="0"/>
          <a:ea typeface="ＭＳ Ｐゴシック" charset="-128"/>
          <a:cs typeface="Arial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25167A"/>
          </a:solidFill>
          <a:latin typeface="Arial" charset="0"/>
          <a:ea typeface="ＭＳ Ｐゴシック" charset="-128"/>
          <a:cs typeface="Arial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25167A"/>
          </a:solidFill>
          <a:latin typeface="Arial" charset="0"/>
          <a:ea typeface="ＭＳ Ｐゴシック" charset="-128"/>
          <a:cs typeface="Arial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rgbClr val="25167A"/>
          </a:solidFill>
          <a:latin typeface="Arial" charset="0"/>
          <a:ea typeface="MS PGothic" pitchFamily="3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rgbClr val="25167A"/>
          </a:solidFill>
          <a:latin typeface="Arial" charset="0"/>
          <a:ea typeface="MS PGothic" pitchFamily="3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rgbClr val="25167A"/>
          </a:solidFill>
          <a:latin typeface="Arial" charset="0"/>
          <a:ea typeface="MS PGothic" pitchFamily="3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rgbClr val="25167A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6286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896938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255713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161290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667000" y="1122363"/>
            <a:ext cx="6858000" cy="23876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0" kern="1200" cap="all">
                <a:solidFill>
                  <a:srgbClr val="25167A"/>
                </a:solidFill>
                <a:latin typeface="Arial"/>
                <a:ea typeface="ＭＳ Ｐゴシック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ＭＳ Ｐゴシック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ＭＳ Ｐゴシック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ＭＳ Ｐゴシック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ＭＳ Ｐゴシック" charset="-128"/>
                <a:cs typeface="Arial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MS PGothic" pitchFamily="3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MS PGothic" pitchFamily="3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MS PGothic" pitchFamily="3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nl-NL" dirty="0" err="1" smtClean="0"/>
              <a:t>onderzoeksvaardigheden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2667000" y="3602038"/>
            <a:ext cx="68580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charset="-128"/>
                <a:cs typeface="Arial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charset="-128"/>
                <a:cs typeface="Arial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charset="-128"/>
                <a:cs typeface="Arial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charset="-128"/>
                <a:cs typeface="Arial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charset="-128"/>
                <a:cs typeface="Arial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solidFill>
                  <a:prstClr val="black">
                    <a:tint val="75000"/>
                  </a:prstClr>
                </a:solidFill>
              </a:rPr>
              <a:t>Les </a:t>
            </a:r>
            <a:r>
              <a:rPr lang="nl-NL" dirty="0" smtClean="0">
                <a:solidFill>
                  <a:prstClr val="black">
                    <a:tint val="75000"/>
                  </a:prstClr>
                </a:solidFill>
              </a:rPr>
              <a:t>3. Onderzoeksvraag</a:t>
            </a:r>
            <a:endParaRPr lang="nl-NL" dirty="0">
              <a:solidFill>
                <a:prstClr val="black">
                  <a:tint val="75000"/>
                </a:prstClr>
              </a:solidFill>
            </a:endParaRPr>
          </a:p>
          <a:p>
            <a:r>
              <a:rPr lang="nl-NL" dirty="0">
                <a:solidFill>
                  <a:prstClr val="black">
                    <a:tint val="75000"/>
                  </a:prstClr>
                </a:solidFill>
              </a:rPr>
              <a:t>Marco Kragten (m.kragten@hva.nl).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68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661012" y="2659950"/>
            <a:ext cx="10392979" cy="371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6286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8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896938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255713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161290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b="1" dirty="0" smtClean="0"/>
              <a:t>Richtlijn.</a:t>
            </a:r>
          </a:p>
          <a:p>
            <a:r>
              <a:rPr lang="nl-NL" sz="1800" dirty="0" smtClean="0"/>
              <a:t>Hoe kan ik met de inzet van extra spelvormen de motivatie in de les bij de leerling laten toenemen?</a:t>
            </a:r>
          </a:p>
          <a:p>
            <a:r>
              <a:rPr lang="nl-NL" sz="1800" b="1" dirty="0" smtClean="0"/>
              <a:t>Aanname in de onderzoeksvraag. Oppassen! Alleen onderbouwde opnames mogen</a:t>
            </a:r>
            <a:r>
              <a:rPr lang="nl-NL" sz="1800" dirty="0" smtClean="0"/>
              <a:t>. Anders:</a:t>
            </a:r>
          </a:p>
          <a:p>
            <a:r>
              <a:rPr lang="nl-NL" sz="1800" dirty="0" smtClean="0"/>
              <a:t>Neemt de motivatie van leerlingen toe bij de inzet van extra spelvormen (nog wat vaag)?</a:t>
            </a:r>
          </a:p>
          <a:p>
            <a:endParaRPr lang="nl-NL" sz="1800" dirty="0"/>
          </a:p>
          <a:p>
            <a:r>
              <a:rPr lang="nl-NL" sz="1800" b="1" dirty="0" smtClean="0"/>
              <a:t>Richtlijn.</a:t>
            </a:r>
          </a:p>
          <a:p>
            <a:r>
              <a:rPr lang="nl-NL" sz="1800" dirty="0" smtClean="0"/>
              <a:t>Hoe is het succes van de tweede fase te verklaren?</a:t>
            </a:r>
          </a:p>
          <a:p>
            <a:r>
              <a:rPr lang="nl-NL" sz="1800" b="1" dirty="0" smtClean="0"/>
              <a:t>Geen foute vooronderstellingen opnemen. </a:t>
            </a:r>
            <a:r>
              <a:rPr lang="nl-NL" sz="1800" dirty="0" smtClean="0"/>
              <a:t>Beter is:</a:t>
            </a:r>
          </a:p>
          <a:p>
            <a:r>
              <a:rPr lang="nl-NL" sz="1800" dirty="0" smtClean="0"/>
              <a:t>Is sinds de invoering van de tweede fase de </a:t>
            </a:r>
            <a:r>
              <a:rPr lang="nl-NL" sz="1800" dirty="0" err="1" smtClean="0"/>
              <a:t>leerlingtevredenheid</a:t>
            </a:r>
            <a:r>
              <a:rPr lang="nl-NL" sz="1800" dirty="0" smtClean="0"/>
              <a:t> toegenomen?</a:t>
            </a:r>
            <a:endParaRPr lang="en-US" sz="1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43191" y="1418983"/>
            <a:ext cx="10363200" cy="13620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kern="1200" cap="all">
                <a:solidFill>
                  <a:srgbClr val="25167A"/>
                </a:solidFill>
                <a:latin typeface="Arial"/>
                <a:ea typeface="ＭＳ Ｐゴシック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ＭＳ Ｐゴシック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ＭＳ Ｐゴシック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ＭＳ Ｐゴシック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ＭＳ Ｐゴシック" charset="-128"/>
                <a:cs typeface="Arial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MS PGothic" pitchFamily="3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MS PGothic" pitchFamily="3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MS PGothic" pitchFamily="3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nl-NL" smtClean="0"/>
              <a:t>Richtlijnen voor onderzoeksvragen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6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690791" y="2659950"/>
            <a:ext cx="10363200" cy="3498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6286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8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896938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255713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161290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b="1" dirty="0" smtClean="0"/>
              <a:t>Richtlijn</a:t>
            </a:r>
          </a:p>
          <a:p>
            <a:r>
              <a:rPr lang="nl-NL" sz="1800" dirty="0" smtClean="0"/>
              <a:t>Hoe bereiden de eersteklassers van het Stedelijk Gymnasium zich voor op de proefwerken van Latijn in de proefwerkweek</a:t>
            </a:r>
          </a:p>
          <a:p>
            <a:r>
              <a:rPr lang="nl-NL" sz="1800" dirty="0" smtClean="0"/>
              <a:t>Deelvragen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1800" dirty="0" smtClean="0"/>
              <a:t>Welke voorbereidende leeractiviteiten voeren de eersteklassers uit?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1800" dirty="0" smtClean="0"/>
              <a:t>Hoe plannen ze de leeractiviteiten?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1800" dirty="0" smtClean="0"/>
              <a:t>Hoeveel tijd besteden ze aan hun voorbereidingen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1800" dirty="0" smtClean="0"/>
              <a:t>Wat vinden ze van het vak Latijn?</a:t>
            </a:r>
          </a:p>
          <a:p>
            <a:r>
              <a:rPr lang="nl-NL" sz="1800" b="1" dirty="0" smtClean="0"/>
              <a:t>Deelvragen dragen bij aan het beantwoorden van de hoofdvraag.</a:t>
            </a:r>
            <a:endParaRPr lang="en-US" sz="1800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43191" y="1418983"/>
            <a:ext cx="10363200" cy="13620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kern="1200" cap="all">
                <a:solidFill>
                  <a:srgbClr val="25167A"/>
                </a:solidFill>
                <a:latin typeface="Arial"/>
                <a:ea typeface="ＭＳ Ｐゴシック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ＭＳ Ｐゴシック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ＭＳ Ｐゴシック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ＭＳ Ｐゴシック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ＭＳ Ｐゴシック" charset="-128"/>
                <a:cs typeface="Arial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MS PGothic" pitchFamily="3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MS PGothic" pitchFamily="3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MS PGothic" pitchFamily="3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nl-NL" smtClean="0"/>
              <a:t>Richtlijnen voor onderzoeksvragen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0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355917" y="6489701"/>
            <a:ext cx="836083" cy="365125"/>
          </a:xfrm>
        </p:spPr>
        <p:txBody>
          <a:bodyPr/>
          <a:lstStyle/>
          <a:p>
            <a:pPr>
              <a:defRPr/>
            </a:pPr>
            <a:fld id="{B5FAC564-CC80-48C0-B4D9-2A799CB1A585}" type="slidenum">
              <a:rPr lang="nl-NL" smtClean="0">
                <a:solidFill>
                  <a:prstClr val="white"/>
                </a:solidFill>
              </a:rPr>
              <a:pPr>
                <a:defRPr/>
              </a:pPr>
              <a:t>12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355917" y="6489701"/>
            <a:ext cx="836083" cy="365125"/>
          </a:xfrm>
        </p:spPr>
        <p:txBody>
          <a:bodyPr/>
          <a:lstStyle/>
          <a:p>
            <a:pPr>
              <a:defRPr/>
            </a:pPr>
            <a:fld id="{B5FAC564-CC80-48C0-B4D9-2A799CB1A585}" type="slidenum">
              <a:rPr lang="nl-NL" smtClean="0">
                <a:solidFill>
                  <a:prstClr val="white"/>
                </a:solidFill>
              </a:rPr>
              <a:pPr>
                <a:defRPr/>
              </a:pPr>
              <a:t>12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17" name="Title 4"/>
          <p:cNvSpPr>
            <a:spLocks noGrp="1"/>
          </p:cNvSpPr>
          <p:nvPr>
            <p:ph type="title"/>
          </p:nvPr>
        </p:nvSpPr>
        <p:spPr>
          <a:xfrm>
            <a:off x="690791" y="1266583"/>
            <a:ext cx="10363200" cy="1362075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Opdracht: Vind de 2 mollen in de deelvragen en een deelvraag met een mankement</a:t>
            </a:r>
            <a:endParaRPr lang="en-US" dirty="0"/>
          </a:p>
        </p:txBody>
      </p:sp>
      <p:sp>
        <p:nvSpPr>
          <p:cNvPr id="18" name="Text Placeholder 5"/>
          <p:cNvSpPr txBox="1">
            <a:spLocks/>
          </p:cNvSpPr>
          <p:nvPr/>
        </p:nvSpPr>
        <p:spPr bwMode="auto">
          <a:xfrm>
            <a:off x="690790" y="2659949"/>
            <a:ext cx="10458279" cy="392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6286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8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896938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255713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161290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Onderzoekbare </a:t>
            </a:r>
            <a:r>
              <a:rPr lang="nl-NL" dirty="0"/>
              <a:t>vragen </a:t>
            </a:r>
            <a:r>
              <a:rPr lang="nl-NL" dirty="0" smtClean="0"/>
              <a:t>bij </a:t>
            </a:r>
            <a:r>
              <a:rPr lang="nl-NL" dirty="0"/>
              <a:t>de volgende praktijkvraag: ‘de remedial teaching is op onze school een puinhoop. Wat moeten we daarmee?’</a:t>
            </a:r>
          </a:p>
          <a:p>
            <a:endParaRPr lang="nl-NL" dirty="0" smtClean="0"/>
          </a:p>
          <a:p>
            <a:r>
              <a:rPr lang="nl-NL" dirty="0" smtClean="0"/>
              <a:t>Onderzoeksvraag:</a:t>
            </a:r>
          </a:p>
          <a:p>
            <a:r>
              <a:rPr lang="nl-NL" dirty="0" smtClean="0"/>
              <a:t>Hoe planmatig verlopen de remedial teaching lessen op onze school?</a:t>
            </a:r>
          </a:p>
          <a:p>
            <a:endParaRPr lang="nl-NL" dirty="0" smtClean="0"/>
          </a:p>
          <a:p>
            <a:r>
              <a:rPr lang="nl-NL" dirty="0" smtClean="0"/>
              <a:t>Deelvragen: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dirty="0" smtClean="0"/>
              <a:t>Wordt de beginsituatie van de leerling in kaart gebracht?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dirty="0" smtClean="0"/>
              <a:t>Worden doelen geformuleerd (tussen- en einddoelen)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dirty="0" smtClean="0"/>
              <a:t>Zijn er vaste stadia in behandeling/sessies?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dirty="0" smtClean="0"/>
              <a:t>Wordt er volgens een plan gewerkt?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dirty="0" smtClean="0"/>
              <a:t>Wordt de leerling erbij betrokken?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dirty="0" smtClean="0"/>
              <a:t>Zijn de behandelingen effectief?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dirty="0" smtClean="0"/>
              <a:t>Wordt er geëvalueerd (op resultaat, leerproces, eigen handelen)?</a:t>
            </a:r>
          </a:p>
          <a:p>
            <a:endParaRPr lang="nl-N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08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355917" y="6489701"/>
            <a:ext cx="836083" cy="365125"/>
          </a:xfrm>
        </p:spPr>
        <p:txBody>
          <a:bodyPr/>
          <a:lstStyle/>
          <a:p>
            <a:pPr>
              <a:defRPr/>
            </a:pPr>
            <a:fld id="{B5FAC564-CC80-48C0-B4D9-2A799CB1A585}" type="slidenum">
              <a:rPr lang="nl-NL" smtClean="0">
                <a:solidFill>
                  <a:prstClr val="white"/>
                </a:solidFill>
              </a:rPr>
              <a:pPr>
                <a:defRPr/>
              </a:pPr>
              <a:t>13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355917" y="6489701"/>
            <a:ext cx="836083" cy="365125"/>
          </a:xfrm>
        </p:spPr>
        <p:txBody>
          <a:bodyPr/>
          <a:lstStyle/>
          <a:p>
            <a:pPr>
              <a:defRPr/>
            </a:pPr>
            <a:fld id="{B5FAC564-CC80-48C0-B4D9-2A799CB1A585}" type="slidenum">
              <a:rPr lang="nl-NL" smtClean="0">
                <a:solidFill>
                  <a:prstClr val="white"/>
                </a:solidFill>
              </a:rPr>
              <a:pPr>
                <a:defRPr/>
              </a:pPr>
              <a:t>13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17" name="Title 4"/>
          <p:cNvSpPr>
            <a:spLocks noGrp="1"/>
          </p:cNvSpPr>
          <p:nvPr>
            <p:ph type="title"/>
          </p:nvPr>
        </p:nvSpPr>
        <p:spPr>
          <a:xfrm>
            <a:off x="690791" y="1266583"/>
            <a:ext cx="10363200" cy="1362075"/>
          </a:xfrm>
        </p:spPr>
        <p:txBody>
          <a:bodyPr>
            <a:normAutofit/>
          </a:bodyPr>
          <a:lstStyle/>
          <a:p>
            <a:r>
              <a:rPr lang="nl-NL" dirty="0" smtClean="0"/>
              <a:t>Opdracht: onderzoeksvragen beoordelen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77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/>
          <p:nvPr/>
        </p:nvSpPr>
        <p:spPr>
          <a:xfrm>
            <a:off x="3503614" y="2781300"/>
            <a:ext cx="5256211" cy="503238"/>
          </a:xfrm>
          <a:prstGeom prst="rect">
            <a:avLst/>
          </a:prstGeom>
          <a:solidFill>
            <a:srgbClr val="FFFF00"/>
          </a:solidFill>
          <a:ln w="285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lnSpc>
                <a:spcPct val="90000"/>
              </a:lnSpc>
              <a:buSzPct val="25000"/>
            </a:pPr>
            <a:r>
              <a:rPr lang="nl-NL" sz="2400" b="1">
                <a:solidFill>
                  <a:srgbClr val="000000"/>
                </a:solidFill>
                <a:latin typeface="Rokkitt"/>
                <a:ea typeface="Rokkitt"/>
                <a:cs typeface="Rokkitt"/>
                <a:sym typeface="Rokkitt"/>
              </a:rPr>
              <a:t>Reikwijdte bepalen</a:t>
            </a:r>
          </a:p>
        </p:txBody>
      </p:sp>
      <p:sp>
        <p:nvSpPr>
          <p:cNvPr id="332" name="Shape 332"/>
          <p:cNvSpPr/>
          <p:nvPr/>
        </p:nvSpPr>
        <p:spPr>
          <a:xfrm>
            <a:off x="2424113" y="4292600"/>
            <a:ext cx="7343775" cy="504824"/>
          </a:xfrm>
          <a:prstGeom prst="rect">
            <a:avLst/>
          </a:prstGeom>
          <a:solidFill>
            <a:srgbClr val="FFFF00"/>
          </a:solidFill>
          <a:ln w="285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lnSpc>
                <a:spcPct val="90000"/>
              </a:lnSpc>
              <a:buSzPct val="25000"/>
            </a:pPr>
            <a:r>
              <a:rPr lang="nl-NL" sz="2400" b="1">
                <a:solidFill>
                  <a:srgbClr val="000000"/>
                </a:solidFill>
                <a:latin typeface="Rokkitt"/>
                <a:ea typeface="Rokkitt"/>
                <a:cs typeface="Rokkitt"/>
                <a:sym typeface="Rokkitt"/>
              </a:rPr>
              <a:t>Onderzoeksdoel &amp; onderzoeksvraag formuleren</a:t>
            </a:r>
          </a:p>
        </p:txBody>
      </p:sp>
      <p:sp>
        <p:nvSpPr>
          <p:cNvPr id="333" name="Shape 333"/>
          <p:cNvSpPr/>
          <p:nvPr/>
        </p:nvSpPr>
        <p:spPr>
          <a:xfrm>
            <a:off x="3087687" y="3322637"/>
            <a:ext cx="6119812" cy="936624"/>
          </a:xfrm>
          <a:custGeom>
            <a:avLst/>
            <a:gdLst/>
            <a:ahLst/>
            <a:cxnLst/>
            <a:rect l="0" t="0" r="0" b="0"/>
            <a:pathLst>
              <a:path w="3855" h="462" extrusionOk="0">
                <a:moveTo>
                  <a:pt x="0" y="462"/>
                </a:moveTo>
                <a:cubicBezTo>
                  <a:pt x="159" y="235"/>
                  <a:pt x="318" y="8"/>
                  <a:pt x="499" y="8"/>
                </a:cubicBezTo>
                <a:cubicBezTo>
                  <a:pt x="680" y="8"/>
                  <a:pt x="892" y="462"/>
                  <a:pt x="1088" y="462"/>
                </a:cubicBezTo>
                <a:cubicBezTo>
                  <a:pt x="1284" y="462"/>
                  <a:pt x="1504" y="16"/>
                  <a:pt x="1678" y="8"/>
                </a:cubicBezTo>
                <a:cubicBezTo>
                  <a:pt x="1852" y="0"/>
                  <a:pt x="1981" y="416"/>
                  <a:pt x="2132" y="416"/>
                </a:cubicBezTo>
                <a:cubicBezTo>
                  <a:pt x="2283" y="416"/>
                  <a:pt x="2449" y="8"/>
                  <a:pt x="2585" y="8"/>
                </a:cubicBezTo>
                <a:cubicBezTo>
                  <a:pt x="2721" y="8"/>
                  <a:pt x="2820" y="416"/>
                  <a:pt x="2948" y="416"/>
                </a:cubicBezTo>
                <a:cubicBezTo>
                  <a:pt x="3076" y="416"/>
                  <a:pt x="3205" y="8"/>
                  <a:pt x="3356" y="8"/>
                </a:cubicBezTo>
                <a:cubicBezTo>
                  <a:pt x="3507" y="8"/>
                  <a:pt x="3681" y="212"/>
                  <a:pt x="3855" y="416"/>
                </a:cubicBezTo>
              </a:path>
            </a:pathLst>
          </a:custGeom>
          <a:noFill/>
          <a:ln w="635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>
              <a:solidFill>
                <a:srgbClr val="000000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335" name="Shape 335"/>
          <p:cNvSpPr txBox="1">
            <a:spLocks noGrp="1"/>
          </p:cNvSpPr>
          <p:nvPr>
            <p:ph type="ftr" idx="11"/>
          </p:nvPr>
        </p:nvSpPr>
        <p:spPr>
          <a:xfrm>
            <a:off x="6596063" y="62865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buSzPct val="25000"/>
            </a:pPr>
            <a:r>
              <a:rPr lang="nl-NL" sz="12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2. Praktijkonderzoek, een korte inleiding.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90791" y="1266583"/>
            <a:ext cx="10363200" cy="1362075"/>
          </a:xfrm>
        </p:spPr>
        <p:txBody>
          <a:bodyPr/>
          <a:lstStyle/>
          <a:p>
            <a:r>
              <a:rPr lang="nl-NL" dirty="0" smtClean="0"/>
              <a:t>Reikwijdte van de onderzoeksvraag:</a:t>
            </a:r>
            <a:br>
              <a:rPr lang="nl-NL" dirty="0" smtClean="0"/>
            </a:br>
            <a:r>
              <a:rPr lang="nl-NL" dirty="0" smtClean="0"/>
              <a:t>In en uitzoomen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63900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/>
          <p:nvPr/>
        </p:nvSpPr>
        <p:spPr>
          <a:xfrm>
            <a:off x="2351088" y="3357563"/>
            <a:ext cx="7559675" cy="1223961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nl-NL" sz="20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Hoe kan ik in de bovenbouwgroepen de zelfstandigheid van de leerlingen vergroten?  </a:t>
            </a:r>
          </a:p>
        </p:txBody>
      </p:sp>
      <p:sp>
        <p:nvSpPr>
          <p:cNvPr id="343" name="Shape 343"/>
          <p:cNvSpPr/>
          <p:nvPr/>
        </p:nvSpPr>
        <p:spPr>
          <a:xfrm>
            <a:off x="5664200" y="1844675"/>
            <a:ext cx="649288" cy="12954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/>
            <a:r>
              <a:rPr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00"/>
                </a:solidFill>
                <a:latin typeface="Arial Black"/>
              </a:rPr>
              <a:t>?</a:t>
            </a:r>
          </a:p>
        </p:txBody>
      </p:sp>
      <p:sp>
        <p:nvSpPr>
          <p:cNvPr id="344" name="Shape 344"/>
          <p:cNvSpPr/>
          <p:nvPr/>
        </p:nvSpPr>
        <p:spPr>
          <a:xfrm>
            <a:off x="5880101" y="4941887"/>
            <a:ext cx="215899" cy="431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/>
            <a:r>
              <a:rPr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00"/>
                </a:solidFill>
                <a:latin typeface="Arial Black"/>
              </a:rPr>
              <a:t>?</a:t>
            </a:r>
          </a:p>
        </p:txBody>
      </p:sp>
      <p:sp>
        <p:nvSpPr>
          <p:cNvPr id="345" name="Shape 345"/>
          <p:cNvSpPr/>
          <p:nvPr/>
        </p:nvSpPr>
        <p:spPr>
          <a:xfrm>
            <a:off x="6240462" y="2924176"/>
            <a:ext cx="360362" cy="312737"/>
          </a:xfrm>
          <a:custGeom>
            <a:avLst/>
            <a:gdLst/>
            <a:ahLst/>
            <a:cxnLst/>
            <a:rect l="0" t="0" r="0" b="0"/>
            <a:pathLst>
              <a:path w="265" h="650" extrusionOk="0">
                <a:moveTo>
                  <a:pt x="227" y="650"/>
                </a:moveTo>
                <a:cubicBezTo>
                  <a:pt x="246" y="431"/>
                  <a:pt x="265" y="212"/>
                  <a:pt x="227" y="106"/>
                </a:cubicBezTo>
                <a:cubicBezTo>
                  <a:pt x="189" y="0"/>
                  <a:pt x="94" y="7"/>
                  <a:pt x="0" y="15"/>
                </a:cubicBezTo>
              </a:path>
            </a:pathLst>
          </a:custGeom>
          <a:noFill/>
          <a:ln w="508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>
              <a:solidFill>
                <a:srgbClr val="000000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346" name="Shape 346"/>
          <p:cNvSpPr/>
          <p:nvPr/>
        </p:nvSpPr>
        <p:spPr>
          <a:xfrm rot="-10537504">
            <a:off x="5448300" y="4724399"/>
            <a:ext cx="360362" cy="312738"/>
          </a:xfrm>
          <a:custGeom>
            <a:avLst/>
            <a:gdLst/>
            <a:ahLst/>
            <a:cxnLst/>
            <a:rect l="0" t="0" r="0" b="0"/>
            <a:pathLst>
              <a:path w="265" h="650" extrusionOk="0">
                <a:moveTo>
                  <a:pt x="227" y="650"/>
                </a:moveTo>
                <a:cubicBezTo>
                  <a:pt x="246" y="431"/>
                  <a:pt x="265" y="212"/>
                  <a:pt x="227" y="106"/>
                </a:cubicBezTo>
                <a:cubicBezTo>
                  <a:pt x="189" y="0"/>
                  <a:pt x="94" y="7"/>
                  <a:pt x="0" y="15"/>
                </a:cubicBezTo>
              </a:path>
            </a:pathLst>
          </a:custGeom>
          <a:noFill/>
          <a:ln w="508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>
              <a:solidFill>
                <a:srgbClr val="000000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347" name="Shape 347"/>
          <p:cNvSpPr txBox="1">
            <a:spLocks noGrp="1"/>
          </p:cNvSpPr>
          <p:nvPr>
            <p:ph type="ftr" idx="11"/>
          </p:nvPr>
        </p:nvSpPr>
        <p:spPr>
          <a:xfrm>
            <a:off x="6596063" y="62865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buSzPct val="25000"/>
            </a:pPr>
            <a:r>
              <a:rPr lang="nl-NL" sz="12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2. Praktijkonderzoek, een korte inleiding.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98501" y="681741"/>
            <a:ext cx="10363200" cy="1362075"/>
          </a:xfrm>
        </p:spPr>
        <p:txBody>
          <a:bodyPr/>
          <a:lstStyle/>
          <a:p>
            <a:r>
              <a:rPr lang="nl-NL" dirty="0" smtClean="0"/>
              <a:t>Opdracht: In en uitzoomen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14941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m.socrative.com</a:t>
            </a:r>
          </a:p>
          <a:p>
            <a:r>
              <a:rPr lang="nl-NL" dirty="0" smtClean="0"/>
              <a:t>Room: LPO</a:t>
            </a:r>
          </a:p>
          <a:p>
            <a:endParaRPr lang="nl-NL" dirty="0"/>
          </a:p>
          <a:p>
            <a:r>
              <a:rPr lang="nl-NL" dirty="0" smtClean="0"/>
              <a:t>Quiz: Onderzoeksvragen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FAC564-CC80-48C0-B4D9-2A799CB1A585}" type="slidenum">
              <a:rPr lang="nl-NL" smtClean="0">
                <a:solidFill>
                  <a:prstClr val="white"/>
                </a:solidFill>
              </a:rPr>
              <a:pPr>
                <a:defRPr/>
              </a:pPr>
              <a:t>16</a:t>
            </a:fld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66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Opdracht: relatie probleem en onderzoeksvraag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800" dirty="0" smtClean="0">
                <a:solidFill>
                  <a:schemeClr val="tx1"/>
                </a:solidFill>
              </a:rPr>
              <a:t>Welk probleem hoort bij de onderzoeksvraag?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1800" dirty="0" smtClean="0">
                <a:solidFill>
                  <a:schemeClr val="tx1"/>
                </a:solidFill>
              </a:rPr>
              <a:t>Op basis van welke criteria verdelen leerlingen in mijn lessen de taken bij groepsopdrachten?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1800" dirty="0" smtClean="0">
                <a:solidFill>
                  <a:schemeClr val="tx1"/>
                </a:solidFill>
              </a:rPr>
              <a:t>Hoe verhoudt het leren van volwassen zich tot het leren van leerlingen van 12 tot 16 jaar?</a:t>
            </a:r>
          </a:p>
          <a:p>
            <a:r>
              <a:rPr lang="nl-NL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FAC564-CC80-48C0-B4D9-2A799CB1A585}" type="slidenum">
              <a:rPr lang="nl-NL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10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Onderszoeksvraag</a:t>
            </a:r>
            <a:r>
              <a:rPr lang="nl-NL" dirty="0" smtClean="0"/>
              <a:t>:</a:t>
            </a:r>
            <a:br>
              <a:rPr lang="nl-NL" dirty="0" smtClean="0"/>
            </a:br>
            <a:r>
              <a:rPr lang="nl-NL" dirty="0" smtClean="0"/>
              <a:t>Onderzoekseenheden en kenmerken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nl-NL" sz="1800" b="1" dirty="0" smtClean="0">
                <a:solidFill>
                  <a:schemeClr val="tx1"/>
                </a:solidFill>
              </a:rPr>
              <a:t>Onderzoekseenheden</a:t>
            </a:r>
            <a:r>
              <a:rPr lang="nl-NL" sz="1800" dirty="0" smtClean="0">
                <a:solidFill>
                  <a:schemeClr val="tx1"/>
                </a:solidFill>
              </a:rPr>
              <a:t> zijn de personen, instanties of situaties waarover je op basis van je onderzoek uitspraken wilt doen.</a:t>
            </a:r>
          </a:p>
          <a:p>
            <a:endParaRPr lang="nl-NL" sz="1800" dirty="0">
              <a:solidFill>
                <a:schemeClr val="tx1"/>
              </a:solidFill>
            </a:endParaRPr>
          </a:p>
          <a:p>
            <a:r>
              <a:rPr lang="nl-NL" sz="1800" b="1" dirty="0" smtClean="0">
                <a:solidFill>
                  <a:schemeClr val="tx1"/>
                </a:solidFill>
              </a:rPr>
              <a:t>Kenmerken</a:t>
            </a:r>
            <a:r>
              <a:rPr lang="nl-NL" sz="1800" dirty="0" smtClean="0">
                <a:solidFill>
                  <a:schemeClr val="tx1"/>
                </a:solidFill>
              </a:rPr>
              <a:t> zijn de eigenschappen van de eenheden waarover je uitspraak doet </a:t>
            </a:r>
          </a:p>
          <a:p>
            <a:r>
              <a:rPr lang="nl-NL" sz="1800" dirty="0" smtClean="0">
                <a:solidFill>
                  <a:schemeClr val="tx1"/>
                </a:solidFill>
              </a:rPr>
              <a:t>op basis van de onderzoeksresultaten.</a:t>
            </a:r>
          </a:p>
          <a:p>
            <a:r>
              <a:rPr lang="nl-NL" sz="1800" dirty="0" smtClean="0">
                <a:solidFill>
                  <a:schemeClr val="tx1"/>
                </a:solidFill>
              </a:rPr>
              <a:t>Bijvoorbeeld: Hoe ziet de sociale structuur van groep 6 eruit?</a:t>
            </a:r>
          </a:p>
          <a:p>
            <a:endParaRPr lang="nl-NL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FAC564-CC80-48C0-B4D9-2A799CB1A585}" type="slidenum">
              <a:rPr lang="nl-NL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nl-NL">
              <a:solidFill>
                <a:prstClr val="white"/>
              </a:solidFill>
            </a:endParaRPr>
          </a:p>
        </p:txBody>
      </p:sp>
      <p:pic>
        <p:nvPicPr>
          <p:cNvPr id="5" name="Shape 3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95346" y="270535"/>
            <a:ext cx="2232371" cy="19295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748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Opdracht: eenheden en kenmerken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nl-NL" sz="1800" dirty="0" smtClean="0">
                <a:solidFill>
                  <a:schemeClr val="tx1"/>
                </a:solidFill>
              </a:rPr>
              <a:t>Benoem de </a:t>
            </a:r>
            <a:r>
              <a:rPr lang="nl-NL" sz="1800" dirty="0">
                <a:solidFill>
                  <a:schemeClr val="tx1"/>
                </a:solidFill>
              </a:rPr>
              <a:t>e</a:t>
            </a:r>
            <a:r>
              <a:rPr lang="nl-NL" sz="1800" dirty="0" smtClean="0">
                <a:solidFill>
                  <a:schemeClr val="tx1"/>
                </a:solidFill>
              </a:rPr>
              <a:t>enheden en kenmerken in onderstaande vragen:</a:t>
            </a:r>
          </a:p>
          <a:p>
            <a:endParaRPr lang="nl-NL" sz="18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>
                <a:solidFill>
                  <a:schemeClr val="tx1"/>
                </a:solidFill>
              </a:rPr>
              <a:t>Hoe vaak komen vermoeidheidsklachten onder studenten voor?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>
                <a:solidFill>
                  <a:schemeClr val="tx1"/>
                </a:solidFill>
              </a:rPr>
              <a:t>Zijn jongens agressiever dan meisjes?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>
                <a:solidFill>
                  <a:schemeClr val="tx1"/>
                </a:solidFill>
              </a:rPr>
              <a:t>Is het ziekteverzuim op </a:t>
            </a:r>
            <a:r>
              <a:rPr lang="nl-NL" sz="1800" dirty="0" err="1" smtClean="0">
                <a:solidFill>
                  <a:schemeClr val="tx1"/>
                </a:solidFill>
              </a:rPr>
              <a:t>MBO-scholen</a:t>
            </a:r>
            <a:r>
              <a:rPr lang="nl-NL" sz="1800" dirty="0" smtClean="0">
                <a:solidFill>
                  <a:schemeClr val="tx1"/>
                </a:solidFill>
              </a:rPr>
              <a:t> groter dan bij VO-scholen?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FAC564-CC80-48C0-B4D9-2A799CB1A585}" type="slidenum">
              <a:rPr lang="nl-NL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84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690791" y="1266583"/>
            <a:ext cx="10363200" cy="1362075"/>
          </a:xfrm>
        </p:spPr>
        <p:txBody>
          <a:bodyPr/>
          <a:lstStyle/>
          <a:p>
            <a:r>
              <a:rPr lang="nl-NL" dirty="0" smtClean="0"/>
              <a:t>3 Type onderzoeksvragen*</a:t>
            </a:r>
            <a:endParaRPr lang="en-US" dirty="0"/>
          </a:p>
        </p:txBody>
      </p:sp>
      <p:sp>
        <p:nvSpPr>
          <p:cNvPr id="7" name="Text Placeholder 5"/>
          <p:cNvSpPr txBox="1">
            <a:spLocks/>
          </p:cNvSpPr>
          <p:nvPr/>
        </p:nvSpPr>
        <p:spPr bwMode="auto">
          <a:xfrm>
            <a:off x="690791" y="2659950"/>
            <a:ext cx="10363200" cy="2771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6286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8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896938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255713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161290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dirty="0" smtClean="0"/>
              <a:t>Beschrijvende vragen (hoe, wat, wanneer, waar, hoeveel, hoe vaak is iets)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dirty="0" smtClean="0"/>
              <a:t>Explorerende vragen (waarom gebeurt iets, wat kan met een bepaald verschijnsel te maken hebben, is er een verband)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dirty="0" smtClean="0"/>
              <a:t>Toetsende vragen (is het omdat …? Leidt X tot Y?)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sz="1700" dirty="0" smtClean="0"/>
              <a:t>*Praktijkonderzoek </a:t>
            </a:r>
            <a:r>
              <a:rPr lang="nl-NL" sz="1700" dirty="0"/>
              <a:t>in de school beschrijft er meerdere </a:t>
            </a:r>
            <a:r>
              <a:rPr lang="nl-NL" sz="1700" dirty="0" smtClean="0"/>
              <a:t>typen, deze zijn ook in te delen in de hier genoemde 3 typen.</a:t>
            </a:r>
          </a:p>
        </p:txBody>
      </p:sp>
      <p:grpSp>
        <p:nvGrpSpPr>
          <p:cNvPr id="5" name="Groep 20"/>
          <p:cNvGrpSpPr/>
          <p:nvPr/>
        </p:nvGrpSpPr>
        <p:grpSpPr>
          <a:xfrm>
            <a:off x="7260116" y="130406"/>
            <a:ext cx="4742981" cy="2359405"/>
            <a:chOff x="266132" y="1317008"/>
            <a:chExt cx="9222946" cy="4918214"/>
          </a:xfrm>
        </p:grpSpPr>
        <p:sp>
          <p:nvSpPr>
            <p:cNvPr id="8" name="Ovaal 2"/>
            <p:cNvSpPr/>
            <p:nvPr/>
          </p:nvSpPr>
          <p:spPr>
            <a:xfrm>
              <a:off x="2988860" y="2101755"/>
              <a:ext cx="3766782" cy="3790808"/>
            </a:xfrm>
            <a:prstGeom prst="ellips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3"/>
            <p:cNvSpPr/>
            <p:nvPr/>
          </p:nvSpPr>
          <p:spPr>
            <a:xfrm>
              <a:off x="5431809" y="2367886"/>
              <a:ext cx="1637731" cy="5322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>
                  <a:solidFill>
                    <a:schemeClr val="accent2">
                      <a:lumMod val="75000"/>
                    </a:schemeClr>
                  </a:solidFill>
                </a:rPr>
                <a:t>probleem</a:t>
              </a:r>
            </a:p>
          </p:txBody>
        </p:sp>
        <p:sp>
          <p:nvSpPr>
            <p:cNvPr id="10" name="Rechthoek 4"/>
            <p:cNvSpPr/>
            <p:nvPr/>
          </p:nvSpPr>
          <p:spPr>
            <a:xfrm>
              <a:off x="2608997" y="2367886"/>
              <a:ext cx="1637731" cy="5322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>
                  <a:solidFill>
                    <a:schemeClr val="accent2">
                      <a:lumMod val="75000"/>
                    </a:schemeClr>
                  </a:solidFill>
                </a:rPr>
                <a:t>evaluatie</a:t>
              </a:r>
            </a:p>
          </p:txBody>
        </p:sp>
        <p:sp>
          <p:nvSpPr>
            <p:cNvPr id="11" name="Rechthoek 5"/>
            <p:cNvSpPr/>
            <p:nvPr/>
          </p:nvSpPr>
          <p:spPr>
            <a:xfrm>
              <a:off x="6264322" y="3862316"/>
              <a:ext cx="1637731" cy="5322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>
                  <a:solidFill>
                    <a:schemeClr val="accent2">
                      <a:lumMod val="75000"/>
                    </a:schemeClr>
                  </a:solidFill>
                </a:rPr>
                <a:t>diagnose</a:t>
              </a:r>
            </a:p>
          </p:txBody>
        </p:sp>
        <p:sp>
          <p:nvSpPr>
            <p:cNvPr id="12" name="Rechthoek 6"/>
            <p:cNvSpPr/>
            <p:nvPr/>
          </p:nvSpPr>
          <p:spPr>
            <a:xfrm>
              <a:off x="1790131" y="3862316"/>
              <a:ext cx="1637731" cy="5322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>
                  <a:solidFill>
                    <a:schemeClr val="accent2">
                      <a:lumMod val="75000"/>
                    </a:schemeClr>
                  </a:solidFill>
                </a:rPr>
                <a:t>interventie</a:t>
              </a:r>
            </a:p>
          </p:txBody>
        </p:sp>
        <p:sp>
          <p:nvSpPr>
            <p:cNvPr id="13" name="Gelijkbenige driehoek 9"/>
            <p:cNvSpPr/>
            <p:nvPr/>
          </p:nvSpPr>
          <p:spPr>
            <a:xfrm rot="7295587">
              <a:off x="5560494" y="2133734"/>
              <a:ext cx="228779" cy="274961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Gelijkbenige driehoek 10"/>
            <p:cNvSpPr/>
            <p:nvPr/>
          </p:nvSpPr>
          <p:spPr>
            <a:xfrm rot="1200000">
              <a:off x="3147115" y="2900283"/>
              <a:ext cx="228779" cy="274961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Gelijkbenige driehoek 11"/>
            <p:cNvSpPr/>
            <p:nvPr/>
          </p:nvSpPr>
          <p:spPr>
            <a:xfrm rot="21000000">
              <a:off x="2944675" y="4417460"/>
              <a:ext cx="228779" cy="274961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Gelijkbenige driehoek 12"/>
            <p:cNvSpPr/>
            <p:nvPr/>
          </p:nvSpPr>
          <p:spPr>
            <a:xfrm rot="17700000">
              <a:off x="4052415" y="5607090"/>
              <a:ext cx="228779" cy="274961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Gelijkbenige driehoek 13"/>
            <p:cNvSpPr/>
            <p:nvPr/>
          </p:nvSpPr>
          <p:spPr>
            <a:xfrm rot="12480000">
              <a:off x="6304443" y="4884895"/>
              <a:ext cx="228779" cy="274961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Gelijkbenige driehoek 14"/>
            <p:cNvSpPr/>
            <p:nvPr/>
          </p:nvSpPr>
          <p:spPr>
            <a:xfrm rot="10680000" flipH="1">
              <a:off x="6641252" y="3545164"/>
              <a:ext cx="228779" cy="274961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" name="Afgeronde rechthoek 15"/>
            <p:cNvSpPr/>
            <p:nvPr/>
          </p:nvSpPr>
          <p:spPr>
            <a:xfrm>
              <a:off x="6820894" y="2115403"/>
              <a:ext cx="2668184" cy="1067976"/>
            </a:xfrm>
            <a:prstGeom prst="roundRect">
              <a:avLst/>
            </a:prstGeom>
            <a:noFill/>
            <a:ln w="254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err="1">
                  <a:solidFill>
                    <a:schemeClr val="accent3">
                      <a:lumMod val="75000"/>
                    </a:schemeClr>
                  </a:solidFill>
                </a:rPr>
                <a:t>Probleemanalytisch</a:t>
              </a:r>
              <a:r>
                <a:rPr lang="nl-NL" sz="1050" dirty="0">
                  <a:solidFill>
                    <a:schemeClr val="accent3">
                      <a:lumMod val="75000"/>
                    </a:schemeClr>
                  </a:solidFill>
                </a:rPr>
                <a:t> onderzoek</a:t>
              </a:r>
            </a:p>
          </p:txBody>
        </p:sp>
        <p:sp>
          <p:nvSpPr>
            <p:cNvPr id="20" name="Afgeronde rechthoek 16"/>
            <p:cNvSpPr/>
            <p:nvPr/>
          </p:nvSpPr>
          <p:spPr>
            <a:xfrm>
              <a:off x="6853451" y="4287671"/>
              <a:ext cx="2142699" cy="1132764"/>
            </a:xfrm>
            <a:prstGeom prst="roundRect">
              <a:avLst/>
            </a:prstGeom>
            <a:noFill/>
            <a:ln w="254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>
                  <a:solidFill>
                    <a:schemeClr val="accent3">
                      <a:lumMod val="75000"/>
                    </a:schemeClr>
                  </a:solidFill>
                </a:rPr>
                <a:t>Diagnostisch onderzoek</a:t>
              </a:r>
            </a:p>
          </p:txBody>
        </p:sp>
        <p:sp>
          <p:nvSpPr>
            <p:cNvPr id="21" name="Afgeronde rechthoek 17"/>
            <p:cNvSpPr/>
            <p:nvPr/>
          </p:nvSpPr>
          <p:spPr>
            <a:xfrm>
              <a:off x="1054816" y="5035996"/>
              <a:ext cx="2142698" cy="1132764"/>
            </a:xfrm>
            <a:prstGeom prst="roundRect">
              <a:avLst/>
            </a:prstGeom>
            <a:noFill/>
            <a:ln w="254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>
                  <a:solidFill>
                    <a:schemeClr val="accent3">
                      <a:lumMod val="75000"/>
                    </a:schemeClr>
                  </a:solidFill>
                </a:rPr>
                <a:t>Ontwerp</a:t>
              </a:r>
            </a:p>
            <a:p>
              <a:pPr algn="ctr"/>
              <a:r>
                <a:rPr lang="nl-NL" sz="1050" dirty="0">
                  <a:solidFill>
                    <a:schemeClr val="accent3">
                      <a:lumMod val="75000"/>
                    </a:schemeClr>
                  </a:solidFill>
                </a:rPr>
                <a:t>onderzoek</a:t>
              </a:r>
            </a:p>
          </p:txBody>
        </p:sp>
        <p:sp>
          <p:nvSpPr>
            <p:cNvPr id="22" name="Afgeronde rechthoek 18"/>
            <p:cNvSpPr/>
            <p:nvPr/>
          </p:nvSpPr>
          <p:spPr>
            <a:xfrm>
              <a:off x="266132" y="2913796"/>
              <a:ext cx="2142699" cy="1132764"/>
            </a:xfrm>
            <a:prstGeom prst="roundRect">
              <a:avLst/>
            </a:prstGeom>
            <a:noFill/>
            <a:ln w="254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err="1">
                  <a:solidFill>
                    <a:schemeClr val="accent3">
                      <a:lumMod val="75000"/>
                    </a:schemeClr>
                  </a:solidFill>
                </a:rPr>
                <a:t>Monitoring</a:t>
              </a:r>
              <a:r>
                <a:rPr lang="nl-NL" sz="1050" dirty="0">
                  <a:solidFill>
                    <a:schemeClr val="accent3">
                      <a:lumMod val="75000"/>
                    </a:schemeClr>
                  </a:solidFill>
                </a:rPr>
                <a:t> onderzoek</a:t>
              </a:r>
            </a:p>
          </p:txBody>
        </p:sp>
        <p:sp>
          <p:nvSpPr>
            <p:cNvPr id="23" name="Afgeronde rechthoek 19"/>
            <p:cNvSpPr/>
            <p:nvPr/>
          </p:nvSpPr>
          <p:spPr>
            <a:xfrm>
              <a:off x="1344304" y="1317008"/>
              <a:ext cx="2142699" cy="1132764"/>
            </a:xfrm>
            <a:prstGeom prst="roundRect">
              <a:avLst/>
            </a:prstGeom>
            <a:noFill/>
            <a:ln w="254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>
                  <a:solidFill>
                    <a:schemeClr val="accent3">
                      <a:lumMod val="75000"/>
                    </a:schemeClr>
                  </a:solidFill>
                </a:rPr>
                <a:t>Evaluatie onderzoek</a:t>
              </a:r>
            </a:p>
          </p:txBody>
        </p:sp>
        <p:sp>
          <p:nvSpPr>
            <p:cNvPr id="24" name="Rechthoek 8"/>
            <p:cNvSpPr/>
            <p:nvPr/>
          </p:nvSpPr>
          <p:spPr>
            <a:xfrm>
              <a:off x="3603622" y="5264480"/>
              <a:ext cx="2376318" cy="9707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>
                  <a:solidFill>
                    <a:schemeClr val="accent2">
                      <a:lumMod val="75000"/>
                    </a:schemeClr>
                  </a:solidFill>
                </a:rPr>
                <a:t>interventieplan incl. oplossingsvoorwaarden/ontwerpeisen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336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sz="1800" dirty="0" smtClean="0">
                <a:solidFill>
                  <a:schemeClr val="tx1"/>
                </a:solidFill>
              </a:rPr>
              <a:t>Bedenk een beschrijvende, explorerende en toetsende onderzoeksvraag bij de het gesignaleerde probleem: ‘Bij economie en wiskunde blijken leerlingen rekenproblemen te hebben.’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FAC564-CC80-48C0-B4D9-2A799CB1A585}" type="slidenum">
              <a:rPr lang="nl-NL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11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90791" y="1409802"/>
            <a:ext cx="10363200" cy="1362075"/>
          </a:xfrm>
        </p:spPr>
        <p:txBody>
          <a:bodyPr/>
          <a:lstStyle/>
          <a:p>
            <a:r>
              <a:rPr lang="nl-NL" dirty="0" err="1" smtClean="0"/>
              <a:t>UItwerking</a:t>
            </a:r>
            <a:endParaRPr lang="en-US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690791" y="2659950"/>
            <a:ext cx="10363200" cy="3950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6286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8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896938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255713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161290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smtClean="0"/>
              <a:t>Beschrijvende vraag:</a:t>
            </a:r>
          </a:p>
          <a:p>
            <a:r>
              <a:rPr lang="nl-NL" sz="1800" smtClean="0"/>
              <a:t>Om hoeveel leerlingen gaat het? Hoe zit dat bij andere vakken? Wat is de aard van de problematiek? Wat wordt er aan gedaan?</a:t>
            </a:r>
          </a:p>
          <a:p>
            <a:endParaRPr lang="nl-NL" sz="1800" smtClean="0"/>
          </a:p>
          <a:p>
            <a:r>
              <a:rPr lang="nl-NL" sz="1800" smtClean="0"/>
              <a:t>Explorerende vraag:</a:t>
            </a:r>
          </a:p>
          <a:p>
            <a:r>
              <a:rPr lang="nl-NL" sz="1800" smtClean="0"/>
              <a:t>Houdt de rekenachterstand verband met de basisschool waar de leerlingen vandaan komen? Of met het schooltype (vmbo/havo/vwo)?</a:t>
            </a:r>
          </a:p>
          <a:p>
            <a:endParaRPr lang="nl-NL" sz="1800" smtClean="0"/>
          </a:p>
          <a:p>
            <a:r>
              <a:rPr lang="nl-NL" sz="1800" smtClean="0"/>
              <a:t>Toetsende vraag:</a:t>
            </a:r>
          </a:p>
          <a:p>
            <a:r>
              <a:rPr lang="nl-NL" sz="1800" smtClean="0"/>
              <a:t>Als we een groep leerlingen in de brugklas een remediërend rekenprogramma aanbieden, </a:t>
            </a:r>
          </a:p>
          <a:p>
            <a:r>
              <a:rPr lang="nl-NL" sz="1800" smtClean="0"/>
              <a:t>verdwijnt dan de rekenachterstand bij economie en wiskunde? </a:t>
            </a:r>
            <a:endParaRPr lang="en-US" sz="18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355917" y="6489701"/>
            <a:ext cx="836083" cy="365125"/>
          </a:xfrm>
        </p:spPr>
        <p:txBody>
          <a:bodyPr/>
          <a:lstStyle/>
          <a:p>
            <a:pPr>
              <a:defRPr/>
            </a:pPr>
            <a:fld id="{B5FAC564-CC80-48C0-B4D9-2A799CB1A585}" type="slidenum">
              <a:rPr lang="nl-NL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42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690791" y="2659950"/>
            <a:ext cx="10363200" cy="3498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6286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8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896938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255713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161290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b="1" dirty="0" smtClean="0"/>
              <a:t>Richtlijn.</a:t>
            </a:r>
          </a:p>
          <a:p>
            <a:r>
              <a:rPr lang="nl-NL" sz="1800" dirty="0" smtClean="0"/>
              <a:t>Ik wil met mijn onderzoek aantonen dat leerlingen veel harder werken als ze individueel begeleid worden.</a:t>
            </a:r>
          </a:p>
          <a:p>
            <a:r>
              <a:rPr lang="nl-NL" sz="1800" b="1" dirty="0" smtClean="0"/>
              <a:t>Maak een vraagzin. </a:t>
            </a:r>
            <a:r>
              <a:rPr lang="nl-NL" sz="1800" dirty="0" smtClean="0"/>
              <a:t>Beter is:</a:t>
            </a:r>
          </a:p>
          <a:p>
            <a:r>
              <a:rPr lang="nl-NL" sz="1800" dirty="0" smtClean="0"/>
              <a:t>Wat is het effect van individuele begeleiding op het werktempo van leerlingen?</a:t>
            </a:r>
            <a:br>
              <a:rPr lang="nl-NL" sz="1800" dirty="0" smtClean="0"/>
            </a:br>
            <a:endParaRPr lang="nl-NL" sz="1800" dirty="0" smtClean="0"/>
          </a:p>
          <a:p>
            <a:r>
              <a:rPr lang="nl-NL" sz="1800" b="1" dirty="0" smtClean="0"/>
              <a:t>Richtlijn.</a:t>
            </a:r>
            <a:r>
              <a:rPr lang="nl-NL" sz="1800" dirty="0" smtClean="0"/>
              <a:t/>
            </a:r>
            <a:br>
              <a:rPr lang="nl-NL" sz="1800" dirty="0" smtClean="0"/>
            </a:br>
            <a:r>
              <a:rPr lang="nl-NL" sz="1800" dirty="0" smtClean="0"/>
              <a:t>Welke lesmethoden levert het beste onderwijs op?</a:t>
            </a:r>
          </a:p>
          <a:p>
            <a:r>
              <a:rPr lang="nl-NL" sz="1800" b="1" dirty="0" smtClean="0"/>
              <a:t>Scherp en eenduidig.</a:t>
            </a:r>
            <a:r>
              <a:rPr lang="nl-NL" sz="1800" dirty="0" smtClean="0"/>
              <a:t> Beter is:</a:t>
            </a:r>
          </a:p>
          <a:p>
            <a:r>
              <a:rPr lang="nl-NL" sz="1800" dirty="0" smtClean="0"/>
              <a:t>Welke lesmethoden levert de hoogste gemiddelde schoolscore op de Cito-eindtoets?</a:t>
            </a:r>
          </a:p>
          <a:p>
            <a:r>
              <a:rPr lang="nl-NL" sz="1800" dirty="0" smtClean="0"/>
              <a:t/>
            </a:r>
            <a:br>
              <a:rPr lang="nl-NL" sz="1800" dirty="0" smtClean="0"/>
            </a:br>
            <a:endParaRPr lang="en-US" sz="1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43191" y="1418983"/>
            <a:ext cx="10363200" cy="13620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kern="1200" cap="all">
                <a:solidFill>
                  <a:srgbClr val="25167A"/>
                </a:solidFill>
                <a:latin typeface="Arial"/>
                <a:ea typeface="ＭＳ Ｐゴシック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ＭＳ Ｐゴシック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ＭＳ Ｐゴシック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ＭＳ Ｐゴシック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ＭＳ Ｐゴシック" charset="-128"/>
                <a:cs typeface="Arial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MS PGothic" pitchFamily="3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MS PGothic" pitchFamily="3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MS PGothic" pitchFamily="3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nl-NL" smtClean="0"/>
              <a:t>Richtlijnen voor onderzoeksvragen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64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690791" y="2659950"/>
            <a:ext cx="10363200" cy="3498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6286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8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896938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255713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161290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b="1" dirty="0" smtClean="0"/>
              <a:t>Richtlijn.</a:t>
            </a:r>
          </a:p>
          <a:p>
            <a:r>
              <a:rPr lang="nl-NL" sz="1800" dirty="0" smtClean="0"/>
              <a:t>Welke problemen op het gebied van zelfsturing ervaren leerlingen tijdens de keuzewerktijd en hoe kan de begeleiding van de docent hierop worden afgestemd?</a:t>
            </a:r>
          </a:p>
          <a:p>
            <a:r>
              <a:rPr lang="nl-NL" sz="1800" b="1" dirty="0" smtClean="0"/>
              <a:t>Enkelvoudige vragen maken.</a:t>
            </a:r>
          </a:p>
          <a:p>
            <a:r>
              <a:rPr lang="nl-NL" sz="1800" dirty="0" smtClean="0"/>
              <a:t>Opsplitsen</a:t>
            </a:r>
          </a:p>
          <a:p>
            <a:endParaRPr lang="nl-NL" sz="1800" dirty="0"/>
          </a:p>
          <a:p>
            <a:r>
              <a:rPr lang="nl-NL" sz="1800" b="1" dirty="0" smtClean="0"/>
              <a:t>Richtlijn.</a:t>
            </a:r>
          </a:p>
          <a:p>
            <a:r>
              <a:rPr lang="nl-NL" sz="1800" dirty="0" smtClean="0"/>
              <a:t>Hoe is het succes van de tweede fase te verklaren?</a:t>
            </a:r>
          </a:p>
          <a:p>
            <a:r>
              <a:rPr lang="nl-NL" sz="1800" b="1" dirty="0" smtClean="0"/>
              <a:t>Geen foute vooronderstellingen opnemen. </a:t>
            </a:r>
            <a:r>
              <a:rPr lang="nl-NL" sz="1800" dirty="0" smtClean="0"/>
              <a:t>Beter is:</a:t>
            </a:r>
          </a:p>
          <a:p>
            <a:r>
              <a:rPr lang="nl-NL" sz="1800" dirty="0" smtClean="0"/>
              <a:t>Is sinds de invoering van de tweede fase de </a:t>
            </a:r>
            <a:r>
              <a:rPr lang="nl-NL" sz="1800" dirty="0" err="1" smtClean="0"/>
              <a:t>leerlingtevredenheid</a:t>
            </a:r>
            <a:r>
              <a:rPr lang="nl-NL" sz="1800" dirty="0" smtClean="0"/>
              <a:t> toegenomen?</a:t>
            </a:r>
            <a:br>
              <a:rPr lang="nl-NL" sz="1800" dirty="0" smtClean="0"/>
            </a:br>
            <a:endParaRPr lang="en-US" sz="1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43191" y="1418983"/>
            <a:ext cx="10363200" cy="13620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kern="1200" cap="all">
                <a:solidFill>
                  <a:srgbClr val="25167A"/>
                </a:solidFill>
                <a:latin typeface="Arial"/>
                <a:ea typeface="ＭＳ Ｐゴシック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ＭＳ Ｐゴシック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ＭＳ Ｐゴシック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ＭＳ Ｐゴシック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ＭＳ Ｐゴシック" charset="-128"/>
                <a:cs typeface="Arial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MS PGothic" pitchFamily="3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MS PGothic" pitchFamily="3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MS PGothic" pitchFamily="3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5167A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nl-NL" smtClean="0"/>
              <a:t>Richtlijnen voor onderzoeksvragen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89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hva.nl_huisstijl_bestanden_hva-algemeen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mplate.potx" id="{81D8A9B7-A57E-4328-801F-46C38594F313}" vid="{F81F6DA7-3D67-45AF-BA39-5448C645CAA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888833d0-d734-4f31-a3dd-9e9319213881">Studiemateriaal</Category>
    <PublishingExpirationDate xmlns="http://schemas.microsoft.com/sharepoint/v3" xsi:nil="true"/>
    <PublishingStartDate xmlns="http://schemas.microsoft.com/sharepoint/v3" xsi:nil="true"/>
    <Notes0 xmlns="888833d0-d734-4f31-a3dd-9e931921388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28A9BB90CFDA4CBA161D6A4C515890" ma:contentTypeVersion="3" ma:contentTypeDescription="Een nieuw document maken." ma:contentTypeScope="" ma:versionID="c418ee6c165f6d2981f43a39da3a6cb9">
  <xsd:schema xmlns:xsd="http://www.w3.org/2001/XMLSchema" xmlns:xs="http://www.w3.org/2001/XMLSchema" xmlns:p="http://schemas.microsoft.com/office/2006/metadata/properties" xmlns:ns1="http://schemas.microsoft.com/sharepoint/v3" xmlns:ns2="888833d0-d734-4f31-a3dd-9e9319213881" targetNamespace="http://schemas.microsoft.com/office/2006/metadata/properties" ma:root="true" ma:fieldsID="b26140b2afff5cb5758261628546e805" ns1:_="" ns2:_="">
    <xsd:import namespace="http://schemas.microsoft.com/sharepoint/v3"/>
    <xsd:import namespace="888833d0-d734-4f31-a3dd-9e931921388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 minOccurs="0"/>
                <xsd:element ref="ns2:Notes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Begindatum van de planning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Einddatum van de planning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8833d0-d734-4f31-a3dd-9e9319213881" elementFormDefault="qualified">
    <xsd:import namespace="http://schemas.microsoft.com/office/2006/documentManagement/types"/>
    <xsd:import namespace="http://schemas.microsoft.com/office/infopath/2007/PartnerControls"/>
    <xsd:element name="Category" ma:index="10" nillable="true" ma:displayName="Categorie" ma:default="Studiemateriaal" ma:internalName="Category">
      <xsd:simpleType>
        <xsd:union memberTypes="dms:Text">
          <xsd:simpleType>
            <xsd:restriction base="dms:Choice">
              <xsd:enumeration value="Handleidingen"/>
              <xsd:enumeration value="Opdrachten"/>
              <xsd:enumeration value="Presentaties"/>
              <xsd:enumeration value="Studiemateriaal"/>
            </xsd:restriction>
          </xsd:simpleType>
        </xsd:union>
      </xsd:simpleType>
    </xsd:element>
    <xsd:element name="Notes0" ma:index="11" nillable="true" ma:displayName="Notities" ma:internalName="Notes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EA31AF-ACB2-4C93-8AE6-AC03784A3D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2F0D93-A146-4989-9DEC-0B54B0C93F97}">
  <ds:schemaRefs>
    <ds:schemaRef ds:uri="http://purl.org/dc/terms/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888833d0-d734-4f31-a3dd-9e9319213881"/>
    <ds:schemaRef ds:uri="http://schemas.microsoft.com/office/infopath/2007/PartnerControls"/>
    <ds:schemaRef ds:uri="http://schemas.microsoft.com/sharepoint/v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6D763DC-F1A7-4F4F-A608-A2BF85CD09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88833d0-d734-4f31-a3dd-9e93192138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789</Words>
  <Application>Microsoft Office PowerPoint</Application>
  <PresentationFormat>Breedbeeld</PresentationFormat>
  <Paragraphs>133</Paragraphs>
  <Slides>16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16</vt:i4>
      </vt:variant>
    </vt:vector>
  </HeadingPairs>
  <TitlesOfParts>
    <vt:vector size="26" baseType="lpstr">
      <vt:lpstr>MS PGothic</vt:lpstr>
      <vt:lpstr>MS PGothic</vt:lpstr>
      <vt:lpstr>Rokkitt</vt:lpstr>
      <vt:lpstr>Arial</vt:lpstr>
      <vt:lpstr>Arial Black</vt:lpstr>
      <vt:lpstr>Calibri</vt:lpstr>
      <vt:lpstr>Calibri Light</vt:lpstr>
      <vt:lpstr>Wingdings</vt:lpstr>
      <vt:lpstr>Office Theme</vt:lpstr>
      <vt:lpstr>www.hva.nl_huisstijl_bestanden_hva-algemeen</vt:lpstr>
      <vt:lpstr>PowerPoint-presentatie</vt:lpstr>
      <vt:lpstr>Opdracht: relatie probleem en onderzoeksvraag</vt:lpstr>
      <vt:lpstr>Onderszoeksvraag: Onderzoekseenheden en kenmerken</vt:lpstr>
      <vt:lpstr>Opdracht: eenheden en kenmerken</vt:lpstr>
      <vt:lpstr>3 Type onderzoeksvragen*</vt:lpstr>
      <vt:lpstr>Opdracht</vt:lpstr>
      <vt:lpstr>UItwerking</vt:lpstr>
      <vt:lpstr>PowerPoint-presentatie</vt:lpstr>
      <vt:lpstr>PowerPoint-presentatie</vt:lpstr>
      <vt:lpstr>PowerPoint-presentatie</vt:lpstr>
      <vt:lpstr>PowerPoint-presentatie</vt:lpstr>
      <vt:lpstr>Opdracht: Vind de 2 mollen in de deelvragen en een deelvraag met een mankement</vt:lpstr>
      <vt:lpstr>Opdracht: onderzoeksvragen beoordelen</vt:lpstr>
      <vt:lpstr>Reikwijdte van de onderzoeksvraag: In en uitzoomen</vt:lpstr>
      <vt:lpstr>Opdracht: In en uitzoomen</vt:lpstr>
      <vt:lpstr>Opdracht </vt:lpstr>
    </vt:vector>
  </TitlesOfParts>
  <Company>Hogeschool van Amsterdam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 Kragten</dc:creator>
  <cp:lastModifiedBy>R.C.J. Ruijken</cp:lastModifiedBy>
  <cp:revision>55</cp:revision>
  <dcterms:created xsi:type="dcterms:W3CDTF">2015-09-14T07:58:05Z</dcterms:created>
  <dcterms:modified xsi:type="dcterms:W3CDTF">2016-05-12T14:07:19Z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0x010100D628A9BB90CFDA4CBA161D6A4C515890</vt:lpwstr>
  </property>
</Properties>
</file>